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9" r:id="rId4"/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Proxima Nova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Roboto Condensed"/>
      <p:regular r:id="rId31"/>
      <p:bold r:id="rId32"/>
      <p:italic r:id="rId33"/>
      <p:boldItalic r:id="rId34"/>
    </p:embeddedFont>
    <p:embeddedFont>
      <p:font typeface="Roboto Condensed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.fntdata"/><Relationship Id="rId22" Type="http://schemas.openxmlformats.org/officeDocument/2006/relationships/font" Target="fonts/ProximaNova-boldItalic.fntdata"/><Relationship Id="rId21" Type="http://schemas.openxmlformats.org/officeDocument/2006/relationships/font" Target="fonts/ProximaNova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Condensed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4.xml"/><Relationship Id="rId33" Type="http://schemas.openxmlformats.org/officeDocument/2006/relationships/font" Target="fonts/RobotoCondensed-italic.fntdata"/><Relationship Id="rId10" Type="http://schemas.openxmlformats.org/officeDocument/2006/relationships/slide" Target="slides/slide3.xml"/><Relationship Id="rId32" Type="http://schemas.openxmlformats.org/officeDocument/2006/relationships/font" Target="fonts/RobotoCondensed-bold.fntdata"/><Relationship Id="rId13" Type="http://schemas.openxmlformats.org/officeDocument/2006/relationships/slide" Target="slides/slide6.xml"/><Relationship Id="rId35" Type="http://schemas.openxmlformats.org/officeDocument/2006/relationships/font" Target="fonts/RobotoCondensedLight-regular.fntdata"/><Relationship Id="rId12" Type="http://schemas.openxmlformats.org/officeDocument/2006/relationships/slide" Target="slides/slide5.xml"/><Relationship Id="rId34" Type="http://schemas.openxmlformats.org/officeDocument/2006/relationships/font" Target="fonts/RobotoCondensed-boldItalic.fntdata"/><Relationship Id="rId15" Type="http://schemas.openxmlformats.org/officeDocument/2006/relationships/slide" Target="slides/slide8.xml"/><Relationship Id="rId37" Type="http://schemas.openxmlformats.org/officeDocument/2006/relationships/font" Target="fonts/RobotoCondensedLight-italic.fntdata"/><Relationship Id="rId14" Type="http://schemas.openxmlformats.org/officeDocument/2006/relationships/slide" Target="slides/slide7.xml"/><Relationship Id="rId36" Type="http://schemas.openxmlformats.org/officeDocument/2006/relationships/font" Target="fonts/RobotoCondensedLight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schemas.openxmlformats.org/officeDocument/2006/relationships/font" Target="fonts/RobotoCondensedLight-boldItalic.fntdata"/><Relationship Id="rId19" Type="http://schemas.openxmlformats.org/officeDocument/2006/relationships/font" Target="fonts/ProximaNova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6c9849e8_0_0:notes"/>
          <p:cNvSpPr txBox="1"/>
          <p:nvPr/>
        </p:nvSpPr>
        <p:spPr>
          <a:xfrm>
            <a:off x="3884612" y="868492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36" name="Google Shape;136;g3a6c9849e8_0_0:notes"/>
          <p:cNvSpPr/>
          <p:nvPr>
            <p:ph idx="2" type="sldImg"/>
          </p:nvPr>
        </p:nvSpPr>
        <p:spPr>
          <a:xfrm>
            <a:off x="331636" y="685487"/>
            <a:ext cx="619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g3a6c9849e8_0_0:notes"/>
          <p:cNvSpPr txBox="1"/>
          <p:nvPr>
            <p:ph idx="1" type="body"/>
          </p:nvPr>
        </p:nvSpPr>
        <p:spPr>
          <a:xfrm>
            <a:off x="685800" y="4344025"/>
            <a:ext cx="5486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a6c9849e8_0_3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a6c9849e8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a6c9849e8_0_409:notes"/>
          <p:cNvSpPr txBox="1"/>
          <p:nvPr/>
        </p:nvSpPr>
        <p:spPr>
          <a:xfrm>
            <a:off x="3884612" y="868492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270" name="Google Shape;270;g3a6c9849e8_0_409:notes"/>
          <p:cNvSpPr/>
          <p:nvPr>
            <p:ph idx="2" type="sldImg"/>
          </p:nvPr>
        </p:nvSpPr>
        <p:spPr>
          <a:xfrm>
            <a:off x="331636" y="685487"/>
            <a:ext cx="619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g3a6c9849e8_0_409:notes"/>
          <p:cNvSpPr txBox="1"/>
          <p:nvPr>
            <p:ph idx="1" type="body"/>
          </p:nvPr>
        </p:nvSpPr>
        <p:spPr>
          <a:xfrm>
            <a:off x="685800" y="4344025"/>
            <a:ext cx="5486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6c9849e8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6c9849e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6c9849e8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a6c9849e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6c9849e8_0_4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a6c9849e8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7544430d_0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a7544430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a83ccfe61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a83ccfe6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a7544430d_0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a7544430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check, default default. </a:t>
            </a:r>
            <a:br>
              <a:rPr lang="en"/>
            </a:br>
            <a:r>
              <a:rPr lang="en"/>
              <a:t>foo &amp;&amp; foo.baz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75e93c55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a75e93c5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a7544430d_0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a7544430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685800" y="1583342"/>
            <a:ext cx="7772400" cy="1160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685800" y="2840053"/>
            <a:ext cx="7772400" cy="7845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457200" y="1200150"/>
            <a:ext cx="39948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2" type="body"/>
          </p:nvPr>
        </p:nvSpPr>
        <p:spPr>
          <a:xfrm>
            <a:off x="4692273" y="1200150"/>
            <a:ext cx="39948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228600" lvl="0" marL="457200" rtl="0" algn="ctr"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993989" y="285121"/>
            <a:ext cx="77133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525" lIns="83525" spcFirstLastPara="1" rIns="83525" wrap="square" tIns="835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marL="4953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marL="9779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marL="14732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marL="19685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>
            <a:off x="993989" y="1101603"/>
            <a:ext cx="7713300" cy="3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 algn="l">
              <a:spcBef>
                <a:spcPts val="400"/>
              </a:spcBef>
              <a:spcAft>
                <a:spcPts val="0"/>
              </a:spcAft>
              <a:buClr>
                <a:srgbClr val="C6DD62"/>
              </a:buClr>
              <a:buSzPts val="2700"/>
              <a:buFont typeface="Arial"/>
              <a:buChar char="•"/>
              <a:defRPr/>
            </a:lvl1pPr>
            <a:lvl2pPr indent="-368300" lvl="1" marL="9144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2200"/>
              <a:buFont typeface="Arial"/>
              <a:buChar char="–"/>
              <a:defRPr/>
            </a:lvl2pPr>
            <a:lvl3pPr indent="-368300" lvl="2" marL="13716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2200"/>
              <a:buFont typeface="Arial"/>
              <a:buChar char="•"/>
              <a:defRPr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–"/>
              <a:defRPr/>
            </a:lvl4pPr>
            <a:lvl5pPr indent="-330200" lvl="4" marL="22860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5pPr>
            <a:lvl6pPr indent="-330200" lvl="5" marL="27432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6pPr>
            <a:lvl7pPr indent="-330200" lvl="6" marL="32004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7pPr>
            <a:lvl8pPr indent="-330200" lvl="7" marL="36576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8pPr>
            <a:lvl9pPr indent="-330200" lvl="8" marL="41148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3048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048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30480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30480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30480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30480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30480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30480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30480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2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1905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905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1905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190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1905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90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905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90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905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4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  <p:sp>
        <p:nvSpPr>
          <p:cNvPr id="83" name="Google Shape;83;p24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/>
          <p:nvPr>
            <p:ph type="title"/>
          </p:nvPr>
        </p:nvSpPr>
        <p:spPr>
          <a:xfrm>
            <a:off x="457200" y="69850"/>
            <a:ext cx="82296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1pPr>
            <a:lvl2pPr lvl="1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2pPr>
            <a:lvl3pPr lvl="2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3pPr>
            <a:lvl4pPr lvl="3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4pPr>
            <a:lvl5pPr lvl="4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5pPr>
            <a:lvl6pPr lvl="5" marL="4968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6pPr>
            <a:lvl7pPr lvl="6" marL="9540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7pPr>
            <a:lvl8pPr lvl="7" marL="14112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8pPr>
            <a:lvl9pPr lvl="8" marL="18684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28"/>
          <p:cNvSpPr txBox="1"/>
          <p:nvPr>
            <p:ph idx="1" type="body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</a:defRPr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800">
                <a:solidFill>
                  <a:schemeClr val="dk1"/>
                </a:solidFill>
              </a:defRPr>
            </a:lvl2pPr>
            <a:lvl3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400">
                <a:solidFill>
                  <a:schemeClr val="dk1"/>
                </a:solidFill>
              </a:defRPr>
            </a:lvl3pPr>
            <a:lvl4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6pPr>
            <a:lvl7pPr indent="-317500" lvl="6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7pPr>
            <a:lvl8pPr indent="-317500" lvl="7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8pPr>
            <a:lvl9pPr indent="-317500" lvl="8" marL="4114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28"/>
          <p:cNvSpPr txBox="1"/>
          <p:nvPr>
            <p:ph idx="12" type="sldNum"/>
          </p:nvPr>
        </p:nvSpPr>
        <p:spPr>
          <a:xfrm>
            <a:off x="7466013" y="4757737"/>
            <a:ext cx="306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">
  <p:cSld name="3_Title and Conte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/>
          <p:nvPr/>
        </p:nvSpPr>
        <p:spPr>
          <a:xfrm>
            <a:off x="251521" y="123479"/>
            <a:ext cx="8658900" cy="4680600"/>
          </a:xfrm>
          <a:prstGeom prst="roundRect">
            <a:avLst>
              <a:gd fmla="val 2078" name="adj"/>
            </a:avLst>
          </a:prstGeom>
          <a:solidFill>
            <a:schemeClr val="lt1">
              <a:alpha val="756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9"/>
          <p:cNvSpPr txBox="1"/>
          <p:nvPr>
            <p:ph type="title"/>
          </p:nvPr>
        </p:nvSpPr>
        <p:spPr>
          <a:xfrm>
            <a:off x="395538" y="150782"/>
            <a:ext cx="6919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9"/>
          <p:cNvSpPr txBox="1"/>
          <p:nvPr>
            <p:ph idx="1" type="body"/>
          </p:nvPr>
        </p:nvSpPr>
        <p:spPr>
          <a:xfrm>
            <a:off x="405258" y="987574"/>
            <a:ext cx="83433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9"/>
          <p:cNvSpPr txBox="1"/>
          <p:nvPr>
            <p:ph idx="11" type="ftr"/>
          </p:nvPr>
        </p:nvSpPr>
        <p:spPr>
          <a:xfrm>
            <a:off x="3131840" y="4789886"/>
            <a:ext cx="2897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100750" lvl="1" marL="45635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99900" lvl="2" marL="9127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99053" lvl="3" marL="136905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98206" lvl="4" marL="1825406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97356" lvl="5" marL="2281756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96508" lvl="6" marL="2738108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95660" lvl="7" marL="319446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94809" lvl="8" marL="3650809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9"/>
          <p:cNvSpPr/>
          <p:nvPr/>
        </p:nvSpPr>
        <p:spPr>
          <a:xfrm>
            <a:off x="0" y="4840003"/>
            <a:ext cx="9144000" cy="3237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84368" y="4891587"/>
            <a:ext cx="933224" cy="2061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29"/>
          <p:cNvGrpSpPr/>
          <p:nvPr/>
        </p:nvGrpSpPr>
        <p:grpSpPr>
          <a:xfrm>
            <a:off x="7541996" y="267495"/>
            <a:ext cx="1512300" cy="801775"/>
            <a:chOff x="7541996" y="267494"/>
            <a:chExt cx="1512300" cy="801775"/>
          </a:xfrm>
        </p:grpSpPr>
        <p:grpSp>
          <p:nvGrpSpPr>
            <p:cNvPr id="101" name="Google Shape;101;p29"/>
            <p:cNvGrpSpPr/>
            <p:nvPr/>
          </p:nvGrpSpPr>
          <p:grpSpPr>
            <a:xfrm>
              <a:off x="7541996" y="277181"/>
              <a:ext cx="1512300" cy="792088"/>
              <a:chOff x="7596202" y="267494"/>
              <a:chExt cx="1512300" cy="792088"/>
            </a:xfrm>
          </p:grpSpPr>
          <p:sp>
            <p:nvSpPr>
              <p:cNvPr id="102" name="Google Shape;102;p29"/>
              <p:cNvSpPr/>
              <p:nvPr/>
            </p:nvSpPr>
            <p:spPr>
              <a:xfrm flipH="1" rot="10800000">
                <a:off x="8964737" y="703482"/>
                <a:ext cx="143700" cy="356100"/>
              </a:xfrm>
              <a:prstGeom prst="rtTriangle">
                <a:avLst/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29"/>
              <p:cNvSpPr/>
              <p:nvPr/>
            </p:nvSpPr>
            <p:spPr>
              <a:xfrm flipH="1">
                <a:off x="7596202" y="267494"/>
                <a:ext cx="1512300" cy="436200"/>
              </a:xfrm>
              <a:prstGeom prst="snip1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4" name="Google Shape;10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16407" y="267494"/>
              <a:ext cx="1172481" cy="4023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2875" y="0"/>
            <a:ext cx="916198" cy="5815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0"/>
          <p:cNvSpPr txBox="1"/>
          <p:nvPr>
            <p:ph type="title"/>
          </p:nvPr>
        </p:nvSpPr>
        <p:spPr>
          <a:xfrm>
            <a:off x="456689" y="205970"/>
            <a:ext cx="8230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3937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7874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1684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5621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30"/>
          <p:cNvSpPr txBox="1"/>
          <p:nvPr>
            <p:ph idx="10" type="dt"/>
          </p:nvPr>
        </p:nvSpPr>
        <p:spPr>
          <a:xfrm>
            <a:off x="456689" y="4767231"/>
            <a:ext cx="213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4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6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08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501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0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32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30"/>
          <p:cNvSpPr txBox="1"/>
          <p:nvPr>
            <p:ph idx="11" type="ftr"/>
          </p:nvPr>
        </p:nvSpPr>
        <p:spPr>
          <a:xfrm>
            <a:off x="3123875" y="4767231"/>
            <a:ext cx="289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4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6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08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501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0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32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12" type="sldNum"/>
          </p:nvPr>
        </p:nvSpPr>
        <p:spPr>
          <a:xfrm>
            <a:off x="6552698" y="4767231"/>
            <a:ext cx="213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-12700" lvl="1" marL="419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2" marL="838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3" marL="1244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4" marL="1663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5" marL="2082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6" marL="2501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7" marL="2908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8" marL="332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, and Content" type="txAndObj">
  <p:cSld name="TEXT_AND_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/>
          <p:nvPr>
            <p:ph type="title"/>
          </p:nvPr>
        </p:nvSpPr>
        <p:spPr>
          <a:xfrm>
            <a:off x="1150938" y="160735"/>
            <a:ext cx="77931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1"/>
          <p:cNvSpPr txBox="1"/>
          <p:nvPr>
            <p:ph idx="1" type="body"/>
          </p:nvPr>
        </p:nvSpPr>
        <p:spPr>
          <a:xfrm>
            <a:off x="11826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  <p:sp>
        <p:nvSpPr>
          <p:cNvPr id="114" name="Google Shape;114;p31"/>
          <p:cNvSpPr txBox="1"/>
          <p:nvPr>
            <p:ph idx="2" type="body"/>
          </p:nvPr>
        </p:nvSpPr>
        <p:spPr>
          <a:xfrm>
            <a:off x="51450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/>
          <p:nvPr>
            <p:ph type="title"/>
          </p:nvPr>
        </p:nvSpPr>
        <p:spPr>
          <a:xfrm>
            <a:off x="1145745" y="10916"/>
            <a:ext cx="79983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3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buNone/>
              <a:defRPr/>
            </a:lvl1pPr>
            <a:lvl2pPr indent="0" lvl="1" marL="0" marR="0" rtl="0" algn="l">
              <a:buNone/>
              <a:defRPr/>
            </a:lvl2pPr>
            <a:lvl3pPr indent="0" lvl="2" marL="0" marR="0" rtl="0" algn="l">
              <a:buNone/>
              <a:defRPr/>
            </a:lvl3pPr>
            <a:lvl4pPr indent="0" lvl="3" marL="0" marR="0" rtl="0" algn="l">
              <a:buNone/>
              <a:defRPr/>
            </a:lvl4pPr>
            <a:lvl5pPr indent="0" lvl="4" marL="0" marR="0" rtl="0" algn="l">
              <a:buNone/>
              <a:defRPr/>
            </a:lvl5pPr>
            <a:lvl6pPr indent="0" lvl="5" marL="0" marR="0" rtl="0" algn="l">
              <a:buNone/>
              <a:defRPr/>
            </a:lvl6pPr>
            <a:lvl7pPr indent="0" lvl="6" marL="0" marR="0" rtl="0" algn="l">
              <a:buNone/>
              <a:defRPr/>
            </a:lvl7pPr>
            <a:lvl8pPr indent="0" lvl="7" marL="0" marR="0" rtl="0" algn="l">
              <a:buNone/>
              <a:defRPr/>
            </a:lvl8pPr>
            <a:lvl9pPr indent="0" lvl="8" marL="0" marR="0" rtl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 1">
  <p:cSld name="3_Title and Content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/>
          <p:nvPr/>
        </p:nvSpPr>
        <p:spPr>
          <a:xfrm>
            <a:off x="251521" y="123479"/>
            <a:ext cx="8658900" cy="4680600"/>
          </a:xfrm>
          <a:prstGeom prst="roundRect">
            <a:avLst>
              <a:gd fmla="val 2078" name="adj"/>
            </a:avLst>
          </a:prstGeom>
          <a:solidFill>
            <a:schemeClr val="lt1">
              <a:alpha val="756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3"/>
          <p:cNvSpPr txBox="1"/>
          <p:nvPr>
            <p:ph type="title"/>
          </p:nvPr>
        </p:nvSpPr>
        <p:spPr>
          <a:xfrm>
            <a:off x="395538" y="150782"/>
            <a:ext cx="6919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3"/>
          <p:cNvSpPr txBox="1"/>
          <p:nvPr>
            <p:ph idx="1" type="body"/>
          </p:nvPr>
        </p:nvSpPr>
        <p:spPr>
          <a:xfrm>
            <a:off x="405258" y="987574"/>
            <a:ext cx="83433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33"/>
          <p:cNvSpPr txBox="1"/>
          <p:nvPr>
            <p:ph idx="11" type="ftr"/>
          </p:nvPr>
        </p:nvSpPr>
        <p:spPr>
          <a:xfrm>
            <a:off x="3131840" y="4789886"/>
            <a:ext cx="2897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100750" lvl="1" marL="45635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99900" lvl="2" marL="9127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99053" lvl="3" marL="136905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98206" lvl="4" marL="1825406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97356" lvl="5" marL="2281756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96508" lvl="6" marL="2738108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95660" lvl="7" marL="319446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94809" lvl="8" marL="3650809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33"/>
          <p:cNvSpPr/>
          <p:nvPr/>
        </p:nvSpPr>
        <p:spPr>
          <a:xfrm>
            <a:off x="0" y="4840003"/>
            <a:ext cx="9144000" cy="3237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3"/>
          <p:cNvSpPr/>
          <p:nvPr/>
        </p:nvSpPr>
        <p:spPr>
          <a:xfrm>
            <a:off x="7884368" y="4891587"/>
            <a:ext cx="933224" cy="206197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7" name="Google Shape;127;p33"/>
          <p:cNvGrpSpPr/>
          <p:nvPr/>
        </p:nvGrpSpPr>
        <p:grpSpPr>
          <a:xfrm>
            <a:off x="7541996" y="267495"/>
            <a:ext cx="1512300" cy="801775"/>
            <a:chOff x="7541996" y="267494"/>
            <a:chExt cx="1512300" cy="801775"/>
          </a:xfrm>
        </p:grpSpPr>
        <p:grpSp>
          <p:nvGrpSpPr>
            <p:cNvPr id="128" name="Google Shape;128;p33"/>
            <p:cNvGrpSpPr/>
            <p:nvPr/>
          </p:nvGrpSpPr>
          <p:grpSpPr>
            <a:xfrm>
              <a:off x="7541996" y="277181"/>
              <a:ext cx="1512300" cy="792088"/>
              <a:chOff x="7596202" y="267494"/>
              <a:chExt cx="1512300" cy="792088"/>
            </a:xfrm>
          </p:grpSpPr>
          <p:sp>
            <p:nvSpPr>
              <p:cNvPr id="129" name="Google Shape;129;p33"/>
              <p:cNvSpPr/>
              <p:nvPr/>
            </p:nvSpPr>
            <p:spPr>
              <a:xfrm flipH="1" rot="10800000">
                <a:off x="8964737" y="703482"/>
                <a:ext cx="143700" cy="356100"/>
              </a:xfrm>
              <a:prstGeom prst="rtTriangle">
                <a:avLst/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33"/>
              <p:cNvSpPr/>
              <p:nvPr/>
            </p:nvSpPr>
            <p:spPr>
              <a:xfrm flipH="1">
                <a:off x="7596202" y="267494"/>
                <a:ext cx="1512300" cy="436200"/>
              </a:xfrm>
              <a:prstGeom prst="snip1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" name="Google Shape;131;p33"/>
            <p:cNvSpPr/>
            <p:nvPr/>
          </p:nvSpPr>
          <p:spPr>
            <a:xfrm>
              <a:off x="7616407" y="267494"/>
              <a:ext cx="1172481" cy="402340"/>
            </a:xfrm>
            <a:prstGeom prst="rect">
              <a:avLst/>
            </a:prstGeom>
            <a:noFill/>
            <a:ln>
              <a:noFill/>
            </a:ln>
          </p:spPr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 NAda">
  <p:cSld name="CUSTOM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09726"/>
            <a:ext cx="7406640" cy="360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  <a:defRPr sz="2700">
                <a:solidFill>
                  <a:schemeClr val="dk1"/>
                </a:solidFill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>
                <a:solidFill>
                  <a:schemeClr val="dk1"/>
                </a:solidFill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 sz="2200"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mc:AlternateContent>
    <mc:Choice Requires="p14">
      <p:transition p14:dur="0">
        <p14:prism dir="l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2860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22860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22860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22860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22860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22860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22860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2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35"/>
          <p:cNvGrpSpPr/>
          <p:nvPr/>
        </p:nvGrpSpPr>
        <p:grpSpPr>
          <a:xfrm>
            <a:off x="-17746" y="0"/>
            <a:ext cx="9211188" cy="5143500"/>
            <a:chOff x="-17746" y="0"/>
            <a:chExt cx="9211188" cy="5715000"/>
          </a:xfrm>
        </p:grpSpPr>
        <p:pic>
          <p:nvPicPr>
            <p:cNvPr descr="rawpixel-com-323215.jpg" id="140" name="Google Shape;140;p35"/>
            <p:cNvPicPr preferRelativeResize="0"/>
            <p:nvPr/>
          </p:nvPicPr>
          <p:blipFill rotWithShape="1">
            <a:blip r:embed="rId3">
              <a:alphaModFix/>
            </a:blip>
            <a:srcRect b="3488" l="0" r="0" t="3479"/>
            <a:stretch/>
          </p:blipFill>
          <p:spPr>
            <a:xfrm>
              <a:off x="-17746" y="0"/>
              <a:ext cx="9205230" cy="571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kg.jpg" id="141" name="Google Shape;141;p35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-11784" y="0"/>
              <a:ext cx="9205225" cy="571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35"/>
          <p:cNvGrpSpPr/>
          <p:nvPr/>
        </p:nvGrpSpPr>
        <p:grpSpPr>
          <a:xfrm>
            <a:off x="3507060" y="2308855"/>
            <a:ext cx="2129881" cy="525790"/>
            <a:chOff x="3487403" y="2670898"/>
            <a:chExt cx="2129881" cy="584211"/>
          </a:xfrm>
        </p:grpSpPr>
        <p:pic>
          <p:nvPicPr>
            <p:cNvPr id="143" name="Google Shape;143;p35"/>
            <p:cNvPicPr preferRelativeResize="0"/>
            <p:nvPr/>
          </p:nvPicPr>
          <p:blipFill>
            <a:blip r:embed="rId5">
              <a:alphaModFix amt="8000"/>
            </a:blip>
            <a:stretch>
              <a:fillRect/>
            </a:stretch>
          </p:blipFill>
          <p:spPr>
            <a:xfrm>
              <a:off x="3499759" y="2695609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87403" y="2670898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/>
        </p:nvSpPr>
        <p:spPr>
          <a:xfrm>
            <a:off x="377125" y="509650"/>
            <a:ext cx="47316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HTML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Homework: Calculator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2" name="Google Shape;262;p44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4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64" name="Google Shape;2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4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1125" y="828625"/>
            <a:ext cx="2416275" cy="416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4"/>
          <p:cNvSpPr txBox="1"/>
          <p:nvPr/>
        </p:nvSpPr>
        <p:spPr>
          <a:xfrm>
            <a:off x="547375" y="1819575"/>
            <a:ext cx="4124100" cy="10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A3A3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https://www.sitepoint.com/dom-manipulation-vanilla-javascript-no-jquery/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45"/>
          <p:cNvGrpSpPr/>
          <p:nvPr/>
        </p:nvGrpSpPr>
        <p:grpSpPr>
          <a:xfrm>
            <a:off x="-17746" y="0"/>
            <a:ext cx="9211188" cy="5143500"/>
            <a:chOff x="-17746" y="0"/>
            <a:chExt cx="9211188" cy="5715000"/>
          </a:xfrm>
        </p:grpSpPr>
        <p:pic>
          <p:nvPicPr>
            <p:cNvPr descr="rawpixel-com-323215.jpg" id="274" name="Google Shape;274;p45"/>
            <p:cNvPicPr preferRelativeResize="0"/>
            <p:nvPr/>
          </p:nvPicPr>
          <p:blipFill rotWithShape="1">
            <a:blip r:embed="rId3">
              <a:alphaModFix/>
            </a:blip>
            <a:srcRect b="3488" l="0" r="0" t="3479"/>
            <a:stretch/>
          </p:blipFill>
          <p:spPr>
            <a:xfrm>
              <a:off x="-17746" y="0"/>
              <a:ext cx="9205230" cy="571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kg.jpg" id="275" name="Google Shape;275;p45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-11784" y="0"/>
              <a:ext cx="9205225" cy="571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45"/>
          <p:cNvGrpSpPr/>
          <p:nvPr/>
        </p:nvGrpSpPr>
        <p:grpSpPr>
          <a:xfrm>
            <a:off x="3507060" y="2308855"/>
            <a:ext cx="2129881" cy="525790"/>
            <a:chOff x="3487403" y="2670898"/>
            <a:chExt cx="2129881" cy="584211"/>
          </a:xfrm>
        </p:grpSpPr>
        <p:pic>
          <p:nvPicPr>
            <p:cNvPr id="277" name="Google Shape;277;p45"/>
            <p:cNvPicPr preferRelativeResize="0"/>
            <p:nvPr/>
          </p:nvPicPr>
          <p:blipFill>
            <a:blip r:embed="rId5">
              <a:alphaModFix amt="8000"/>
            </a:blip>
            <a:stretch>
              <a:fillRect/>
            </a:stretch>
          </p:blipFill>
          <p:spPr>
            <a:xfrm>
              <a:off x="3499759" y="2695609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87403" y="2670898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ncywhitedesk.png" id="149" name="Google Shape;149;p36"/>
          <p:cNvPicPr preferRelativeResize="0"/>
          <p:nvPr/>
        </p:nvPicPr>
        <p:blipFill rotWithShape="1">
          <a:blip r:embed="rId3">
            <a:alphaModFix/>
          </a:blip>
          <a:srcRect b="0" l="0" r="18507" t="2359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6"/>
          <p:cNvSpPr txBox="1"/>
          <p:nvPr/>
        </p:nvSpPr>
        <p:spPr>
          <a:xfrm>
            <a:off x="859125" y="2788025"/>
            <a:ext cx="33903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Engineering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Studio. Day 6</a:t>
            </a:r>
            <a:br>
              <a:rPr b="1" lang="en" sz="3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3600">
                <a:latin typeface="Montserrat"/>
                <a:ea typeface="Montserrat"/>
                <a:cs typeface="Montserrat"/>
                <a:sym typeface="Montserrat"/>
              </a:rPr>
              <a:t>Bootcamp: 	JS Functions</a:t>
            </a:r>
            <a:endParaRPr b="1"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36"/>
          <p:cNvSpPr/>
          <p:nvPr/>
        </p:nvSpPr>
        <p:spPr>
          <a:xfrm>
            <a:off x="1615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b="1" sz="10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36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A42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4.png" id="153" name="Google Shape;1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26" y="3363878"/>
            <a:ext cx="644806" cy="49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6"/>
          <p:cNvPicPr preferRelativeResize="0"/>
          <p:nvPr/>
        </p:nvPicPr>
        <p:blipFill rotWithShape="1">
          <a:blip r:embed="rId5">
            <a:alphaModFix/>
          </a:blip>
          <a:srcRect b="24127" l="0" r="0" t="0"/>
          <a:stretch/>
        </p:blipFill>
        <p:spPr>
          <a:xfrm>
            <a:off x="470023" y="4730017"/>
            <a:ext cx="661850" cy="12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7"/>
          <p:cNvPicPr preferRelativeResize="0"/>
          <p:nvPr/>
        </p:nvPicPr>
        <p:blipFill rotWithShape="1">
          <a:blip r:embed="rId3">
            <a:alphaModFix/>
          </a:blip>
          <a:srcRect b="0" l="25274" r="25274" t="0"/>
          <a:stretch/>
        </p:blipFill>
        <p:spPr>
          <a:xfrm>
            <a:off x="5484550" y="265747"/>
            <a:ext cx="3040854" cy="461200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7"/>
          <p:cNvSpPr txBox="1"/>
          <p:nvPr/>
        </p:nvSpPr>
        <p:spPr>
          <a:xfrm>
            <a:off x="681925" y="1020200"/>
            <a:ext cx="3119100" cy="3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E9188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Functions</a:t>
            </a:r>
            <a:b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Functions are one of the fundamental building blocks in JavaScript. A function is a JavaScript procedure—a set of statements that performs a task or calculates a value. To use a function, you must define it somewhere in the scope from which you wish to call it.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-MDN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1" name="Google Shape;161;p37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A42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7"/>
          <p:cNvSpPr/>
          <p:nvPr/>
        </p:nvSpPr>
        <p:spPr>
          <a:xfrm>
            <a:off x="4866258" y="903759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Declaring Functions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3" name="Google Shape;163;p37"/>
          <p:cNvSpPr/>
          <p:nvPr/>
        </p:nvSpPr>
        <p:spPr>
          <a:xfrm>
            <a:off x="4866251" y="1582794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First Class Functions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470023" y="4730017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7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66" name="Google Shape;16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7"/>
          <p:cNvSpPr/>
          <p:nvPr/>
        </p:nvSpPr>
        <p:spPr>
          <a:xfrm>
            <a:off x="4866250" y="2255055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Function Arguments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8" name="Google Shape;168;p37"/>
          <p:cNvSpPr/>
          <p:nvPr/>
        </p:nvSpPr>
        <p:spPr>
          <a:xfrm>
            <a:off x="4866250" y="3599605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Anonymous Functions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9" name="Google Shape;169;p37"/>
          <p:cNvSpPr/>
          <p:nvPr/>
        </p:nvSpPr>
        <p:spPr>
          <a:xfrm>
            <a:off x="4866250" y="2927330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Closures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/>
          <p:nvPr/>
        </p:nvSpPr>
        <p:spPr>
          <a:xfrm>
            <a:off x="4721575" y="1250850"/>
            <a:ext cx="3586500" cy="1215600"/>
          </a:xfrm>
          <a:prstGeom prst="roundRect">
            <a:avLst>
              <a:gd fmla="val 16667" name="adj"/>
            </a:avLst>
          </a:prstGeom>
          <a:solidFill>
            <a:srgbClr val="1B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8"/>
          <p:cNvSpPr txBox="1"/>
          <p:nvPr/>
        </p:nvSpPr>
        <p:spPr>
          <a:xfrm>
            <a:off x="446325" y="852275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JS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Declaring Functions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38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8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78" name="Google Shape;1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8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8"/>
          <p:cNvSpPr txBox="1"/>
          <p:nvPr/>
        </p:nvSpPr>
        <p:spPr>
          <a:xfrm>
            <a:off x="594575" y="1706325"/>
            <a:ext cx="3460800" cy="25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33333"/>
                </a:solidFill>
              </a:rPr>
              <a:t>A </a:t>
            </a:r>
            <a:r>
              <a:rPr b="1" lang="en" sz="1100">
                <a:solidFill>
                  <a:srgbClr val="333333"/>
                </a:solidFill>
              </a:rPr>
              <a:t>function definition</a:t>
            </a:r>
            <a:r>
              <a:rPr lang="en" sz="1100">
                <a:solidFill>
                  <a:srgbClr val="333333"/>
                </a:solidFill>
              </a:rPr>
              <a:t> (also called a </a:t>
            </a:r>
            <a:r>
              <a:rPr b="1" lang="en" sz="1100">
                <a:solidFill>
                  <a:srgbClr val="333333"/>
                </a:solidFill>
              </a:rPr>
              <a:t>function declaration</a:t>
            </a:r>
            <a:r>
              <a:rPr lang="en" sz="1100">
                <a:solidFill>
                  <a:srgbClr val="333333"/>
                </a:solidFill>
              </a:rPr>
              <a:t>, or </a:t>
            </a:r>
            <a:r>
              <a:rPr b="1" lang="en" sz="1100">
                <a:solidFill>
                  <a:srgbClr val="333333"/>
                </a:solidFill>
              </a:rPr>
              <a:t>function statement</a:t>
            </a:r>
            <a:r>
              <a:rPr lang="en" sz="1100">
                <a:solidFill>
                  <a:srgbClr val="333333"/>
                </a:solidFill>
              </a:rPr>
              <a:t>) consists of the function keyword,  followed by:</a:t>
            </a:r>
            <a:endParaRPr sz="1100">
              <a:solidFill>
                <a:srgbClr val="333333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333333"/>
              </a:buClr>
              <a:buSzPts val="1100"/>
              <a:buChar char="●"/>
            </a:pPr>
            <a:r>
              <a:rPr lang="en" sz="1100">
                <a:solidFill>
                  <a:srgbClr val="333333"/>
                </a:solidFill>
              </a:rPr>
              <a:t>The name of the function.</a:t>
            </a:r>
            <a:endParaRPr sz="1100">
              <a:solidFill>
                <a:srgbClr val="333333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●"/>
            </a:pPr>
            <a:r>
              <a:rPr lang="en" sz="1100">
                <a:solidFill>
                  <a:srgbClr val="333333"/>
                </a:solidFill>
              </a:rPr>
              <a:t>A list of parameters to the function, enclosed in parentheses and separated by commas.</a:t>
            </a:r>
            <a:endParaRPr sz="1100">
              <a:solidFill>
                <a:srgbClr val="333333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●"/>
            </a:pPr>
            <a:r>
              <a:rPr lang="en" sz="1100">
                <a:solidFill>
                  <a:srgbClr val="333333"/>
                </a:solidFill>
              </a:rPr>
              <a:t>The JavaScript statements that define the function, enclosed in curly brackets, { }.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-MDN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8"/>
          <p:cNvSpPr txBox="1"/>
          <p:nvPr/>
        </p:nvSpPr>
        <p:spPr>
          <a:xfrm>
            <a:off x="5083200" y="1363900"/>
            <a:ext cx="3000000" cy="11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6699CC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a, b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 return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a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 +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b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2" name="Google Shape;182;p38"/>
          <p:cNvSpPr/>
          <p:nvPr/>
        </p:nvSpPr>
        <p:spPr>
          <a:xfrm>
            <a:off x="4721575" y="3042000"/>
            <a:ext cx="3586500" cy="1304100"/>
          </a:xfrm>
          <a:prstGeom prst="roundRect">
            <a:avLst>
              <a:gd fmla="val 16667" name="adj"/>
            </a:avLst>
          </a:prstGeom>
          <a:solidFill>
            <a:srgbClr val="1B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8"/>
          <p:cNvSpPr txBox="1"/>
          <p:nvPr/>
        </p:nvSpPr>
        <p:spPr>
          <a:xfrm>
            <a:off x="4920600" y="3514625"/>
            <a:ext cx="33252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6699CC"/>
                </a:solidFill>
                <a:latin typeface="Courier New"/>
                <a:ea typeface="Courier New"/>
                <a:cs typeface="Courier New"/>
                <a:sym typeface="Courier New"/>
              </a:rPr>
              <a:t>restar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a, b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 return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a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 -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b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594C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4" name="Google Shape;184;p38"/>
          <p:cNvSpPr txBox="1"/>
          <p:nvPr/>
        </p:nvSpPr>
        <p:spPr>
          <a:xfrm>
            <a:off x="4721575" y="713650"/>
            <a:ext cx="22533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Function declaration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38"/>
          <p:cNvSpPr txBox="1"/>
          <p:nvPr/>
        </p:nvSpPr>
        <p:spPr>
          <a:xfrm>
            <a:off x="4721575" y="2539850"/>
            <a:ext cx="22533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Function expression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9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JS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First-class Function</a:t>
            </a:r>
            <a:endParaRPr b="1" sz="23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39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9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93" name="Google Shape;1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9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9"/>
          <p:cNvSpPr txBox="1"/>
          <p:nvPr/>
        </p:nvSpPr>
        <p:spPr>
          <a:xfrm>
            <a:off x="585150" y="1536450"/>
            <a:ext cx="30000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A programming language is said to have </a:t>
            </a: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</a:rPr>
              <a:t>First-class functions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when functions in that language are treated like any other variable. For example, in such a language, a function can be passed as an argument to other functions, can be returned by another function and can be assigned as a value to a variable.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9"/>
          <p:cNvSpPr/>
          <p:nvPr/>
        </p:nvSpPr>
        <p:spPr>
          <a:xfrm>
            <a:off x="4163875" y="1446500"/>
            <a:ext cx="4391100" cy="2655300"/>
          </a:xfrm>
          <a:prstGeom prst="roundRect">
            <a:avLst>
              <a:gd fmla="val 16667" name="adj"/>
            </a:avLst>
          </a:prstGeom>
          <a:solidFill>
            <a:srgbClr val="1B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9"/>
          <p:cNvSpPr txBox="1"/>
          <p:nvPr/>
        </p:nvSpPr>
        <p:spPr>
          <a:xfrm>
            <a:off x="4416800" y="1602500"/>
            <a:ext cx="4053300" cy="23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6699CC"/>
                </a:solidFill>
                <a:latin typeface="Courier New"/>
                <a:ea typeface="Courier New"/>
                <a:cs typeface="Courier New"/>
                <a:sym typeface="Courier New"/>
              </a:rPr>
              <a:t>restarInvert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a, b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 return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b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 -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a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6699CC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a, b, 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restar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 return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restar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restar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a,b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a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 -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b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99CC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1, 2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/>
        </p:nvSpPr>
        <p:spPr>
          <a:xfrm>
            <a:off x="377125" y="429278"/>
            <a:ext cx="4194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JS Functions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40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40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05" name="Google Shape;2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0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830488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0"/>
          <p:cNvSpPr/>
          <p:nvPr/>
        </p:nvSpPr>
        <p:spPr>
          <a:xfrm>
            <a:off x="731891" y="1685086"/>
            <a:ext cx="3043800" cy="1215600"/>
          </a:xfrm>
          <a:prstGeom prst="roundRect">
            <a:avLst>
              <a:gd fmla="val 16667" name="adj"/>
            </a:avLst>
          </a:prstGeom>
          <a:solidFill>
            <a:srgbClr val="1B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40"/>
          <p:cNvSpPr txBox="1"/>
          <p:nvPr/>
        </p:nvSpPr>
        <p:spPr>
          <a:xfrm>
            <a:off x="942827" y="1798134"/>
            <a:ext cx="2400900" cy="11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6699CC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a, b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 return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a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 +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b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9" name="Google Shape;209;p40"/>
          <p:cNvSpPr txBox="1"/>
          <p:nvPr/>
        </p:nvSpPr>
        <p:spPr>
          <a:xfrm>
            <a:off x="731887" y="1147882"/>
            <a:ext cx="28731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Function with parameters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40"/>
          <p:cNvSpPr/>
          <p:nvPr/>
        </p:nvSpPr>
        <p:spPr>
          <a:xfrm>
            <a:off x="4878299" y="1685073"/>
            <a:ext cx="3546300" cy="1215600"/>
          </a:xfrm>
          <a:prstGeom prst="roundRect">
            <a:avLst>
              <a:gd fmla="val 16667" name="adj"/>
            </a:avLst>
          </a:prstGeom>
          <a:solidFill>
            <a:srgbClr val="1B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0"/>
          <p:cNvSpPr txBox="1"/>
          <p:nvPr/>
        </p:nvSpPr>
        <p:spPr>
          <a:xfrm>
            <a:off x="5018924" y="1892073"/>
            <a:ext cx="3405600" cy="11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6699CC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a, b, ...rest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 return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rest[0];</a:t>
            </a:r>
            <a:endParaRPr sz="13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2" name="Google Shape;212;p40"/>
          <p:cNvSpPr txBox="1"/>
          <p:nvPr/>
        </p:nvSpPr>
        <p:spPr>
          <a:xfrm>
            <a:off x="4878295" y="1147897"/>
            <a:ext cx="28731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Variable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parameter number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40"/>
          <p:cNvSpPr/>
          <p:nvPr/>
        </p:nvSpPr>
        <p:spPr>
          <a:xfrm>
            <a:off x="4878299" y="3453170"/>
            <a:ext cx="3546300" cy="1215600"/>
          </a:xfrm>
          <a:prstGeom prst="roundRect">
            <a:avLst>
              <a:gd fmla="val 16667" name="adj"/>
            </a:avLst>
          </a:prstGeom>
          <a:solidFill>
            <a:srgbClr val="1B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0"/>
          <p:cNvSpPr txBox="1"/>
          <p:nvPr/>
        </p:nvSpPr>
        <p:spPr>
          <a:xfrm>
            <a:off x="5018924" y="3531145"/>
            <a:ext cx="3405600" cy="11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6699CC"/>
                </a:solidFill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a, b, c = 0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 return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a + b + c;</a:t>
            </a:r>
            <a:endParaRPr sz="13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5" name="Google Shape;215;p40"/>
          <p:cNvSpPr txBox="1"/>
          <p:nvPr/>
        </p:nvSpPr>
        <p:spPr>
          <a:xfrm>
            <a:off x="4878300" y="2909961"/>
            <a:ext cx="31911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Default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values for parameters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40"/>
          <p:cNvSpPr/>
          <p:nvPr/>
        </p:nvSpPr>
        <p:spPr>
          <a:xfrm>
            <a:off x="731891" y="3453157"/>
            <a:ext cx="3000000" cy="1215600"/>
          </a:xfrm>
          <a:prstGeom prst="roundRect">
            <a:avLst>
              <a:gd fmla="val 16667" name="adj"/>
            </a:avLst>
          </a:prstGeom>
          <a:solidFill>
            <a:srgbClr val="1B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0"/>
          <p:cNvSpPr txBox="1"/>
          <p:nvPr/>
        </p:nvSpPr>
        <p:spPr>
          <a:xfrm>
            <a:off x="942827" y="3566207"/>
            <a:ext cx="2400900" cy="11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6699CC"/>
                </a:solidFill>
                <a:latin typeface="Courier New"/>
                <a:ea typeface="Courier New"/>
                <a:cs typeface="Courier New"/>
                <a:sym typeface="Courier New"/>
              </a:rPr>
              <a:t>procedure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5737E"/>
                </a:solidFill>
                <a:latin typeface="Courier New"/>
                <a:ea typeface="Courier New"/>
                <a:cs typeface="Courier New"/>
                <a:sym typeface="Courier New"/>
              </a:rPr>
              <a:t> // ...</a:t>
            </a:r>
            <a:endParaRPr sz="1300">
              <a:solidFill>
                <a:srgbClr val="6573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C594C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8" name="Google Shape;218;p40"/>
          <p:cNvSpPr txBox="1"/>
          <p:nvPr/>
        </p:nvSpPr>
        <p:spPr>
          <a:xfrm>
            <a:off x="731891" y="2915961"/>
            <a:ext cx="3124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Function without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parameters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40"/>
          <p:cNvSpPr txBox="1"/>
          <p:nvPr/>
        </p:nvSpPr>
        <p:spPr>
          <a:xfrm>
            <a:off x="358475" y="757563"/>
            <a:ext cx="3000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Parameters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>
            <a:off x="4732150" y="0"/>
            <a:ext cx="4411800" cy="5143500"/>
          </a:xfrm>
          <a:prstGeom prst="rect">
            <a:avLst/>
          </a:prstGeom>
          <a:solidFill>
            <a:srgbClr val="1B2B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1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Basics JS Functions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Scope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41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1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28" name="Google Shape;2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1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1"/>
          <p:cNvSpPr txBox="1"/>
          <p:nvPr/>
        </p:nvSpPr>
        <p:spPr>
          <a:xfrm>
            <a:off x="438475" y="1868750"/>
            <a:ext cx="3189900" cy="18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Variables defined inside a function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cannot be accessed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from anywhere outside the function, because the variable is defined only in the scope of the function. However,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a function can access all variables and functions defined inside the scope in which it is defined.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-MDN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31" name="Google Shape;231;p41"/>
          <p:cNvSpPr txBox="1"/>
          <p:nvPr/>
        </p:nvSpPr>
        <p:spPr>
          <a:xfrm>
            <a:off x="5014825" y="3072475"/>
            <a:ext cx="3000000" cy="18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5737E"/>
                </a:solidFill>
                <a:latin typeface="Courier New"/>
                <a:ea typeface="Courier New"/>
                <a:cs typeface="Courier New"/>
                <a:sym typeface="Courier New"/>
              </a:rPr>
              <a:t>// example 2</a:t>
            </a:r>
            <a:endParaRPr sz="1100">
              <a:solidFill>
                <a:srgbClr val="C594C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1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five</a:t>
            </a:r>
            <a:r>
              <a:rPr lang="en" sz="11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" sz="11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F99157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1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1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6699CC"/>
                </a:solidFill>
                <a:latin typeface="Courier New"/>
                <a:ea typeface="Courier New"/>
                <a:cs typeface="Courier New"/>
                <a:sym typeface="Courier New"/>
              </a:rPr>
              <a:t>add5</a:t>
            </a:r>
            <a:r>
              <a:rPr lang="en" sz="11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otherNumber</a:t>
            </a:r>
            <a:r>
              <a:rPr lang="en" sz="11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 return</a:t>
            </a:r>
            <a:r>
              <a:rPr lang="en" sz="11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otherNumber</a:t>
            </a:r>
            <a:r>
              <a:rPr lang="en" sz="11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 +</a:t>
            </a:r>
            <a:r>
              <a:rPr lang="en" sz="11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five</a:t>
            </a:r>
            <a:r>
              <a:rPr lang="en" sz="11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AC863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1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699CC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1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6699CC"/>
                </a:solidFill>
                <a:latin typeface="Courier New"/>
                <a:ea typeface="Courier New"/>
                <a:cs typeface="Courier New"/>
                <a:sym typeface="Courier New"/>
              </a:rPr>
              <a:t>add5</a:t>
            </a:r>
            <a:r>
              <a:rPr lang="en" sz="11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F99157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1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 sz="1100">
                <a:solidFill>
                  <a:srgbClr val="65737E"/>
                </a:solidFill>
                <a:latin typeface="Courier New"/>
                <a:ea typeface="Courier New"/>
                <a:cs typeface="Courier New"/>
                <a:sym typeface="Courier New"/>
              </a:rPr>
              <a:t> // 12</a:t>
            </a:r>
            <a:endParaRPr sz="1100">
              <a:solidFill>
                <a:srgbClr val="6573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AC863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1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699CC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1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(five)</a:t>
            </a:r>
            <a:r>
              <a:rPr lang="en" sz="11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 sz="1100">
                <a:solidFill>
                  <a:srgbClr val="65737E"/>
                </a:solidFill>
                <a:latin typeface="Courier New"/>
                <a:ea typeface="Courier New"/>
                <a:cs typeface="Courier New"/>
                <a:sym typeface="Courier New"/>
              </a:rPr>
              <a:t> // 5</a:t>
            </a:r>
            <a:endParaRPr sz="1100">
              <a:solidFill>
                <a:srgbClr val="6573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594C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2" name="Google Shape;232;p41"/>
          <p:cNvSpPr txBox="1"/>
          <p:nvPr/>
        </p:nvSpPr>
        <p:spPr>
          <a:xfrm>
            <a:off x="5014825" y="410300"/>
            <a:ext cx="3000000" cy="20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5737E"/>
                </a:solidFill>
                <a:latin typeface="Courier New"/>
                <a:ea typeface="Courier New"/>
                <a:cs typeface="Courier New"/>
                <a:sym typeface="Courier New"/>
              </a:rPr>
              <a:t>// example 1</a:t>
            </a:r>
            <a:endParaRPr sz="1100">
              <a:solidFill>
                <a:srgbClr val="6573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1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6699CC"/>
                </a:solidFill>
                <a:latin typeface="Courier New"/>
                <a:ea typeface="Courier New"/>
                <a:cs typeface="Courier New"/>
                <a:sym typeface="Courier New"/>
              </a:rPr>
              <a:t>add5</a:t>
            </a:r>
            <a:r>
              <a:rPr lang="en" sz="11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otherNumber</a:t>
            </a:r>
            <a:r>
              <a:rPr lang="en" sz="11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1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five</a:t>
            </a:r>
            <a:r>
              <a:rPr lang="en" sz="11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" sz="11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F99157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1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 return</a:t>
            </a:r>
            <a:r>
              <a:rPr lang="en" sz="11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otherNumber</a:t>
            </a:r>
            <a:r>
              <a:rPr lang="en" sz="11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 +</a:t>
            </a:r>
            <a:r>
              <a:rPr lang="en" sz="11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five</a:t>
            </a:r>
            <a:r>
              <a:rPr lang="en" sz="11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AC863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1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699CC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1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6699CC"/>
                </a:solidFill>
                <a:latin typeface="Courier New"/>
                <a:ea typeface="Courier New"/>
                <a:cs typeface="Courier New"/>
                <a:sym typeface="Courier New"/>
              </a:rPr>
              <a:t>add5</a:t>
            </a:r>
            <a:r>
              <a:rPr lang="en" sz="11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F99157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1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1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 sz="1100">
                <a:solidFill>
                  <a:srgbClr val="65737E"/>
                </a:solidFill>
                <a:latin typeface="Courier New"/>
                <a:ea typeface="Courier New"/>
                <a:cs typeface="Courier New"/>
                <a:sym typeface="Courier New"/>
              </a:rPr>
              <a:t> // 12</a:t>
            </a:r>
            <a:endParaRPr sz="1100">
              <a:solidFill>
                <a:srgbClr val="6573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AC863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1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6699CC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1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(five)</a:t>
            </a:r>
            <a:r>
              <a:rPr lang="en" sz="11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 sz="1100">
                <a:solidFill>
                  <a:srgbClr val="65737E"/>
                </a:solidFill>
                <a:latin typeface="Courier New"/>
                <a:ea typeface="Courier New"/>
                <a:cs typeface="Courier New"/>
                <a:sym typeface="Courier New"/>
              </a:rPr>
              <a:t> // undefined</a:t>
            </a:r>
            <a:endParaRPr sz="1100">
              <a:solidFill>
                <a:srgbClr val="65737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/>
          <p:nvPr/>
        </p:nvSpPr>
        <p:spPr>
          <a:xfrm>
            <a:off x="4752825" y="76200"/>
            <a:ext cx="4391400" cy="5143500"/>
          </a:xfrm>
          <a:prstGeom prst="rect">
            <a:avLst/>
          </a:prstGeom>
          <a:solidFill>
            <a:srgbClr val="1B2B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2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Basics JS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Closures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42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2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41" name="Google Shape;2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2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2"/>
          <p:cNvSpPr txBox="1"/>
          <p:nvPr/>
        </p:nvSpPr>
        <p:spPr>
          <a:xfrm>
            <a:off x="529125" y="1697225"/>
            <a:ext cx="3460800" cy="26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JavaScript allows for the nesting of functions and grants the</a:t>
            </a: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</a:rPr>
              <a:t> inner function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full access to </a:t>
            </a: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</a:rPr>
              <a:t>all the variables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and functions defined inside the outer function (and all other variables and functions that the outer function has access to). However, the outer function </a:t>
            </a: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</a:rPr>
              <a:t>does not have access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to the variables and functions defined inside the inner function.</a:t>
            </a:r>
            <a:endParaRPr b="1">
              <a:solidFill>
                <a:srgbClr val="4A5257"/>
              </a:solidFill>
            </a:endParaRPr>
          </a:p>
        </p:txBody>
      </p:sp>
      <p:sp>
        <p:nvSpPr>
          <p:cNvPr id="244" name="Google Shape;244;p42"/>
          <p:cNvSpPr txBox="1"/>
          <p:nvPr/>
        </p:nvSpPr>
        <p:spPr>
          <a:xfrm>
            <a:off x="5043400" y="964500"/>
            <a:ext cx="3630300" cy="3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x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99157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6699CC"/>
                </a:solidFill>
                <a:latin typeface="Courier New"/>
                <a:ea typeface="Courier New"/>
                <a:cs typeface="Courier New"/>
                <a:sym typeface="Courier New"/>
              </a:rPr>
              <a:t>foo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 var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y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99157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6699CC"/>
                </a:solidFill>
                <a:latin typeface="Courier New"/>
                <a:ea typeface="Courier New"/>
                <a:cs typeface="Courier New"/>
                <a:sym typeface="Courier New"/>
              </a:rPr>
              <a:t>bar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   var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z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99157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   return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x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 +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y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 +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z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3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 return</a:t>
            </a:r>
            <a:r>
              <a:rPr lang="en" sz="1300">
                <a:solidFill>
                  <a:srgbClr val="6699CC"/>
                </a:solidFill>
                <a:latin typeface="Courier New"/>
                <a:ea typeface="Courier New"/>
                <a:cs typeface="Courier New"/>
                <a:sym typeface="Courier New"/>
              </a:rPr>
              <a:t> bar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3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AC863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00">
                <a:solidFill>
                  <a:srgbClr val="6699CC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6699CC"/>
                </a:solidFill>
                <a:latin typeface="Courier New"/>
                <a:ea typeface="Courier New"/>
                <a:cs typeface="Courier New"/>
                <a:sym typeface="Courier New"/>
              </a:rPr>
              <a:t>foo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 sz="1300">
                <a:solidFill>
                  <a:srgbClr val="65737E"/>
                </a:solidFill>
                <a:latin typeface="Courier New"/>
                <a:ea typeface="Courier New"/>
                <a:cs typeface="Courier New"/>
                <a:sym typeface="Courier New"/>
              </a:rPr>
              <a:t> // 45</a:t>
            </a:r>
            <a:endParaRPr sz="1300">
              <a:solidFill>
                <a:srgbClr val="6573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594C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/>
          <p:nvPr/>
        </p:nvSpPr>
        <p:spPr>
          <a:xfrm>
            <a:off x="4572025" y="0"/>
            <a:ext cx="4572000" cy="5143500"/>
          </a:xfrm>
          <a:prstGeom prst="rect">
            <a:avLst/>
          </a:prstGeom>
          <a:solidFill>
            <a:srgbClr val="1B2B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3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Basics JS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Anonymous functions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53" name="Google Shape;2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3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 txBox="1"/>
          <p:nvPr/>
        </p:nvSpPr>
        <p:spPr>
          <a:xfrm>
            <a:off x="390125" y="1790150"/>
            <a:ext cx="2746200" cy="16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Anonymous functions are functions without a name. Usually used in function expressions or when using the callback pattern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4933675" y="1247125"/>
            <a:ext cx="3848700" cy="28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2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list</a:t>
            </a:r>
            <a:r>
              <a:rPr lang="en" sz="12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" sz="12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200">
                <a:solidFill>
                  <a:srgbClr val="F9915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F99157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F99157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2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F99157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2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2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2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total</a:t>
            </a:r>
            <a:r>
              <a:rPr lang="en" sz="12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 =</a:t>
            </a:r>
            <a:endParaRPr sz="12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2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6699CC"/>
                </a:solidFill>
                <a:latin typeface="Courier New"/>
                <a:ea typeface="Courier New"/>
                <a:cs typeface="Courier New"/>
                <a:sym typeface="Courier New"/>
              </a:rPr>
              <a:t>reduce</a:t>
            </a:r>
            <a:r>
              <a:rPr lang="en" sz="12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2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total, number</a:t>
            </a:r>
            <a:r>
              <a:rPr lang="en" sz="12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total</a:t>
            </a:r>
            <a:r>
              <a:rPr lang="en" sz="12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 +</a:t>
            </a:r>
            <a:r>
              <a:rPr lang="en" sz="12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number</a:t>
            </a:r>
            <a:endParaRPr sz="12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2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F99157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2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AC863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2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6699CC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2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(total)</a:t>
            </a:r>
            <a:r>
              <a:rPr lang="en" sz="1200">
                <a:solidFill>
                  <a:srgbClr val="65737E"/>
                </a:solidFill>
                <a:latin typeface="Courier New"/>
                <a:ea typeface="Courier New"/>
                <a:cs typeface="Courier New"/>
                <a:sym typeface="Courier New"/>
              </a:rPr>
              <a:t> // 10</a:t>
            </a:r>
            <a:endParaRPr sz="1200">
              <a:solidFill>
                <a:srgbClr val="6573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94C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594C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